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Slab"/>
      <p:regular r:id="rId22"/>
      <p:bold r:id="rId23"/>
    </p:embeddedFon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Slab-regular.fntdata"/><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font" Target="fonts/RobotoSlab-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f3dc38a3a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f3dc38a3a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f3e09ba5b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f3e09ba5b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3ddcbb30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3ddcbb30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f3dc38a3a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f3dc38a3a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3ddcbb30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3ddcbb30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f3ddcbb30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f3ddcbb30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f3e09ba5b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f3e09ba5b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f3ddcbb30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f3ddcbb30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f3ddcbb30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f3ddcbb30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3ddcbb30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3ddcbb30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f3dc38a3a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f3dc38a3a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f3ddcbb30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f3ddcbb30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f3ddcbb30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f3ddcbb30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f3dc38a3a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f3dc38a3a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3ddcbb30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3ddcbb30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1" Type="http://schemas.openxmlformats.org/officeDocument/2006/relationships/hyperlink" Target="http://www.vortex-edge.com/uav-solutions/" TargetMode="External"/><Relationship Id="rId10" Type="http://schemas.openxmlformats.org/officeDocument/2006/relationships/hyperlink" Target="https://www.kambyan.net/" TargetMode="External"/><Relationship Id="rId13" Type="http://schemas.openxmlformats.org/officeDocument/2006/relationships/image" Target="../media/image14.png"/><Relationship Id="rId12" Type="http://schemas.openxmlformats.org/officeDocument/2006/relationships/hyperlink" Target="http://www.vortex-edge.com/uav-solutions/" TargetMode="External"/><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deftechust.com/copy-of-products" TargetMode="External"/><Relationship Id="rId4" Type="http://schemas.openxmlformats.org/officeDocument/2006/relationships/hyperlink" Target="https://www.deftechust.com/copy-of-products" TargetMode="External"/><Relationship Id="rId9" Type="http://schemas.openxmlformats.org/officeDocument/2006/relationships/hyperlink" Target="https://www.kambyan.net/" TargetMode="External"/><Relationship Id="rId15" Type="http://schemas.openxmlformats.org/officeDocument/2006/relationships/image" Target="../media/image23.png"/><Relationship Id="rId14" Type="http://schemas.openxmlformats.org/officeDocument/2006/relationships/image" Target="../media/image22.png"/><Relationship Id="rId17" Type="http://schemas.openxmlformats.org/officeDocument/2006/relationships/image" Target="../media/image24.png"/><Relationship Id="rId16" Type="http://schemas.openxmlformats.org/officeDocument/2006/relationships/image" Target="../media/image25.png"/><Relationship Id="rId5" Type="http://schemas.openxmlformats.org/officeDocument/2006/relationships/hyperlink" Target="https://muda.org.my/" TargetMode="External"/><Relationship Id="rId6" Type="http://schemas.openxmlformats.org/officeDocument/2006/relationships/hyperlink" Target="https://muda.org.my/" TargetMode="External"/><Relationship Id="rId7" Type="http://schemas.openxmlformats.org/officeDocument/2006/relationships/hyperlink" Target="https://poladrone.com/about_us.html" TargetMode="External"/><Relationship Id="rId8" Type="http://schemas.openxmlformats.org/officeDocument/2006/relationships/hyperlink" Target="https://poladrone.com/about_us.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677100" y="1114350"/>
            <a:ext cx="77898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   Unmanned Aerial Vehicle (UAV)</a:t>
            </a:r>
            <a:endParaRPr/>
          </a:p>
        </p:txBody>
      </p:sp>
      <p:sp>
        <p:nvSpPr>
          <p:cNvPr id="64" name="Google Shape;64;p13"/>
          <p:cNvSpPr txBox="1"/>
          <p:nvPr>
            <p:ph idx="1" type="subTitle"/>
          </p:nvPr>
        </p:nvSpPr>
        <p:spPr>
          <a:xfrm>
            <a:off x="1797750" y="3417475"/>
            <a:ext cx="5548500" cy="9090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NAME: MUHAMMAD ZULHAFIZ BIN ZULKIFLI</a:t>
            </a:r>
            <a:endParaRPr/>
          </a:p>
          <a:p>
            <a:pPr indent="0" lvl="0" marL="0" rtl="0" algn="l">
              <a:spcBef>
                <a:spcPts val="0"/>
              </a:spcBef>
              <a:spcAft>
                <a:spcPts val="0"/>
              </a:spcAft>
              <a:buNone/>
            </a:pPr>
            <a:r>
              <a:rPr lang="en"/>
              <a:t>MATRIC NO: 1812661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3. Navigation &amp; Controller</a:t>
            </a:r>
            <a:endParaRPr/>
          </a:p>
        </p:txBody>
      </p:sp>
      <p:pic>
        <p:nvPicPr>
          <p:cNvPr id="124" name="Google Shape;124;p22"/>
          <p:cNvPicPr preferRelativeResize="0"/>
          <p:nvPr/>
        </p:nvPicPr>
        <p:blipFill>
          <a:blip r:embed="rId3">
            <a:alphaModFix/>
          </a:blip>
          <a:stretch>
            <a:fillRect/>
          </a:stretch>
        </p:blipFill>
        <p:spPr>
          <a:xfrm>
            <a:off x="152400" y="1296525"/>
            <a:ext cx="4419600" cy="1456286"/>
          </a:xfrm>
          <a:prstGeom prst="rect">
            <a:avLst/>
          </a:prstGeom>
          <a:noFill/>
          <a:ln>
            <a:noFill/>
          </a:ln>
        </p:spPr>
      </p:pic>
      <p:sp>
        <p:nvSpPr>
          <p:cNvPr id="125" name="Google Shape;125;p22"/>
          <p:cNvSpPr txBox="1"/>
          <p:nvPr/>
        </p:nvSpPr>
        <p:spPr>
          <a:xfrm>
            <a:off x="5248525" y="1655213"/>
            <a:ext cx="3224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chemeClr val="lt1"/>
                </a:highlight>
              </a:rPr>
              <a:t>Autopilots - </a:t>
            </a:r>
            <a:r>
              <a:rPr lang="en" sz="1200">
                <a:solidFill>
                  <a:schemeClr val="dk1"/>
                </a:solidFill>
                <a:highlight>
                  <a:schemeClr val="lt1"/>
                </a:highlight>
              </a:rPr>
              <a:t>UAV Navigation advanced autopilots for controlling fixed wing, helicopter and target drone platforms.</a:t>
            </a:r>
            <a:endParaRPr sz="1200">
              <a:solidFill>
                <a:schemeClr val="dk1"/>
              </a:solidFill>
              <a:highlight>
                <a:schemeClr val="lt1"/>
              </a:highlight>
            </a:endParaRPr>
          </a:p>
        </p:txBody>
      </p:sp>
      <p:pic>
        <p:nvPicPr>
          <p:cNvPr id="126" name="Google Shape;126;p22"/>
          <p:cNvPicPr preferRelativeResize="0"/>
          <p:nvPr/>
        </p:nvPicPr>
        <p:blipFill>
          <a:blip r:embed="rId4">
            <a:alphaModFix/>
          </a:blip>
          <a:stretch>
            <a:fillRect/>
          </a:stretch>
        </p:blipFill>
        <p:spPr>
          <a:xfrm>
            <a:off x="4065726" y="3455375"/>
            <a:ext cx="4932950" cy="1535725"/>
          </a:xfrm>
          <a:prstGeom prst="rect">
            <a:avLst/>
          </a:prstGeom>
          <a:noFill/>
          <a:ln>
            <a:noFill/>
          </a:ln>
        </p:spPr>
      </p:pic>
      <p:sp>
        <p:nvSpPr>
          <p:cNvPr id="127" name="Google Shape;127;p22"/>
          <p:cNvSpPr txBox="1"/>
          <p:nvPr/>
        </p:nvSpPr>
        <p:spPr>
          <a:xfrm>
            <a:off x="744800" y="3842238"/>
            <a:ext cx="3000000" cy="7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chemeClr val="dk1"/>
                </a:solidFill>
                <a:highlight>
                  <a:schemeClr val="lt1"/>
                </a:highlight>
              </a:rPr>
              <a:t>AHRS/IMU - F</a:t>
            </a:r>
            <a:r>
              <a:rPr lang="en" sz="1250">
                <a:solidFill>
                  <a:schemeClr val="dk1"/>
                </a:solidFill>
                <a:highlight>
                  <a:schemeClr val="lt1"/>
                </a:highlight>
              </a:rPr>
              <a:t>light control algorithms and to fuse the data provided by multiple sensors.</a:t>
            </a:r>
            <a:endParaRPr sz="1600">
              <a:solidFill>
                <a:schemeClr val="dk1"/>
              </a:solidFill>
              <a:highlight>
                <a:schemeClr val="lt1"/>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3. Navigation &amp; Controller</a:t>
            </a:r>
            <a:endParaRPr/>
          </a:p>
        </p:txBody>
      </p:sp>
      <p:pic>
        <p:nvPicPr>
          <p:cNvPr id="133" name="Google Shape;133;p23"/>
          <p:cNvPicPr preferRelativeResize="0"/>
          <p:nvPr/>
        </p:nvPicPr>
        <p:blipFill>
          <a:blip r:embed="rId3">
            <a:alphaModFix/>
          </a:blip>
          <a:stretch>
            <a:fillRect/>
          </a:stretch>
        </p:blipFill>
        <p:spPr>
          <a:xfrm>
            <a:off x="441550" y="2304525"/>
            <a:ext cx="1860500" cy="1910792"/>
          </a:xfrm>
          <a:prstGeom prst="rect">
            <a:avLst/>
          </a:prstGeom>
          <a:noFill/>
          <a:ln>
            <a:noFill/>
          </a:ln>
        </p:spPr>
      </p:pic>
      <p:sp>
        <p:nvSpPr>
          <p:cNvPr id="134" name="Google Shape;134;p23"/>
          <p:cNvSpPr txBox="1"/>
          <p:nvPr/>
        </p:nvSpPr>
        <p:spPr>
          <a:xfrm>
            <a:off x="583250" y="1670250"/>
            <a:ext cx="15771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lang="en" sz="1200">
                <a:solidFill>
                  <a:schemeClr val="dk1"/>
                </a:solidFill>
                <a:highlight>
                  <a:schemeClr val="lt1"/>
                </a:highlight>
              </a:rPr>
              <a:t>DJI Naza-M V2 Flight Controller V2</a:t>
            </a:r>
            <a:endParaRPr sz="1200">
              <a:solidFill>
                <a:schemeClr val="dk1"/>
              </a:solidFill>
              <a:highlight>
                <a:schemeClr val="lt1"/>
              </a:highlight>
            </a:endParaRPr>
          </a:p>
        </p:txBody>
      </p:sp>
      <p:sp>
        <p:nvSpPr>
          <p:cNvPr id="135" name="Google Shape;135;p23"/>
          <p:cNvSpPr txBox="1"/>
          <p:nvPr/>
        </p:nvSpPr>
        <p:spPr>
          <a:xfrm>
            <a:off x="3385513" y="1616625"/>
            <a:ext cx="18024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lang="en" sz="1200">
                <a:solidFill>
                  <a:schemeClr val="dk1"/>
                </a:solidFill>
                <a:highlight>
                  <a:schemeClr val="lt1"/>
                </a:highlight>
              </a:rPr>
              <a:t>Pixhawk PX4 Flight Controller 32 Bit Flight Control Board</a:t>
            </a:r>
            <a:endParaRPr sz="1200">
              <a:solidFill>
                <a:schemeClr val="dk1"/>
              </a:solidFill>
              <a:highlight>
                <a:schemeClr val="lt1"/>
              </a:highlight>
            </a:endParaRPr>
          </a:p>
        </p:txBody>
      </p:sp>
      <p:sp>
        <p:nvSpPr>
          <p:cNvPr id="136" name="Google Shape;136;p23"/>
          <p:cNvSpPr txBox="1"/>
          <p:nvPr/>
        </p:nvSpPr>
        <p:spPr>
          <a:xfrm>
            <a:off x="6694413" y="1722825"/>
            <a:ext cx="17613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lang="en" sz="1200">
                <a:solidFill>
                  <a:schemeClr val="dk1"/>
                </a:solidFill>
                <a:highlight>
                  <a:schemeClr val="lt1"/>
                </a:highlight>
              </a:rPr>
              <a:t>Holybro Kakute F4 V2.3 Flight Controller</a:t>
            </a:r>
            <a:endParaRPr sz="1200">
              <a:solidFill>
                <a:schemeClr val="dk1"/>
              </a:solidFill>
              <a:highlight>
                <a:schemeClr val="lt1"/>
              </a:highlight>
            </a:endParaRPr>
          </a:p>
        </p:txBody>
      </p:sp>
      <p:pic>
        <p:nvPicPr>
          <p:cNvPr id="137" name="Google Shape;137;p23"/>
          <p:cNvPicPr preferRelativeResize="0"/>
          <p:nvPr/>
        </p:nvPicPr>
        <p:blipFill>
          <a:blip r:embed="rId4">
            <a:alphaModFix/>
          </a:blip>
          <a:stretch>
            <a:fillRect/>
          </a:stretch>
        </p:blipFill>
        <p:spPr>
          <a:xfrm>
            <a:off x="3172950" y="2453376"/>
            <a:ext cx="2227524" cy="1613101"/>
          </a:xfrm>
          <a:prstGeom prst="rect">
            <a:avLst/>
          </a:prstGeom>
          <a:noFill/>
          <a:ln>
            <a:noFill/>
          </a:ln>
        </p:spPr>
      </p:pic>
      <p:pic>
        <p:nvPicPr>
          <p:cNvPr id="138" name="Google Shape;138;p23"/>
          <p:cNvPicPr preferRelativeResize="0"/>
          <p:nvPr/>
        </p:nvPicPr>
        <p:blipFill rotWithShape="1">
          <a:blip r:embed="rId5">
            <a:alphaModFix/>
          </a:blip>
          <a:srcRect b="10518" l="10698" r="7755" t="14457"/>
          <a:stretch/>
        </p:blipFill>
        <p:spPr>
          <a:xfrm>
            <a:off x="6580525" y="2344877"/>
            <a:ext cx="1989074" cy="1830101"/>
          </a:xfrm>
          <a:prstGeom prst="rect">
            <a:avLst/>
          </a:prstGeom>
          <a:noFill/>
          <a:ln>
            <a:noFill/>
          </a:ln>
        </p:spPr>
      </p:pic>
      <p:sp>
        <p:nvSpPr>
          <p:cNvPr id="139" name="Google Shape;139;p23"/>
          <p:cNvSpPr txBox="1"/>
          <p:nvPr/>
        </p:nvSpPr>
        <p:spPr>
          <a:xfrm>
            <a:off x="5695525" y="376775"/>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rPr>
              <a:t>The flight controller uses the data gathered by the sensors to calculate the desired speed for each of the drone motors.</a:t>
            </a:r>
            <a:endParaRPr b="1" sz="1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3. Navigation &amp; Controller</a:t>
            </a:r>
            <a:endParaRPr/>
          </a:p>
        </p:txBody>
      </p:sp>
      <p:pic>
        <p:nvPicPr>
          <p:cNvPr id="145" name="Google Shape;145;p24"/>
          <p:cNvPicPr preferRelativeResize="0"/>
          <p:nvPr/>
        </p:nvPicPr>
        <p:blipFill>
          <a:blip r:embed="rId3">
            <a:alphaModFix/>
          </a:blip>
          <a:stretch>
            <a:fillRect/>
          </a:stretch>
        </p:blipFill>
        <p:spPr>
          <a:xfrm>
            <a:off x="1551073" y="1567113"/>
            <a:ext cx="6041848" cy="2009276"/>
          </a:xfrm>
          <a:prstGeom prst="rect">
            <a:avLst/>
          </a:prstGeom>
          <a:noFill/>
          <a:ln>
            <a:noFill/>
          </a:ln>
        </p:spPr>
      </p:pic>
      <p:sp>
        <p:nvSpPr>
          <p:cNvPr id="146" name="Google Shape;146;p24"/>
          <p:cNvSpPr txBox="1"/>
          <p:nvPr/>
        </p:nvSpPr>
        <p:spPr>
          <a:xfrm>
            <a:off x="1075800" y="3811625"/>
            <a:ext cx="69924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rPr>
              <a:t>1. GCS is responsible for controlling unmanned vehicles and payloads.</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2. Installed application allows easy configuration of UAV.</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3. Monitor measurement and sensing equipment.</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4. Handheld </a:t>
            </a:r>
            <a:r>
              <a:rPr lang="en" sz="1200">
                <a:solidFill>
                  <a:schemeClr val="dk1"/>
                </a:solidFill>
              </a:rPr>
              <a:t>controller</a:t>
            </a:r>
            <a:r>
              <a:rPr lang="en" sz="1200">
                <a:solidFill>
                  <a:schemeClr val="dk1"/>
                </a:solidFill>
              </a:rPr>
              <a:t> is robust and can be used in harsh environment.</a:t>
            </a:r>
            <a:endParaRPr sz="12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4. Data Collection</a:t>
            </a:r>
            <a:endParaRPr/>
          </a:p>
        </p:txBody>
      </p:sp>
      <p:pic>
        <p:nvPicPr>
          <p:cNvPr id="152" name="Google Shape;152;p25"/>
          <p:cNvPicPr preferRelativeResize="0"/>
          <p:nvPr/>
        </p:nvPicPr>
        <p:blipFill rotWithShape="1">
          <a:blip r:embed="rId3">
            <a:alphaModFix/>
          </a:blip>
          <a:srcRect b="0" l="0" r="15519" t="0"/>
          <a:stretch/>
        </p:blipFill>
        <p:spPr>
          <a:xfrm>
            <a:off x="3248000" y="1323550"/>
            <a:ext cx="5733399" cy="3701350"/>
          </a:xfrm>
          <a:prstGeom prst="rect">
            <a:avLst/>
          </a:prstGeom>
          <a:noFill/>
          <a:ln>
            <a:noFill/>
          </a:ln>
        </p:spPr>
      </p:pic>
      <p:pic>
        <p:nvPicPr>
          <p:cNvPr id="153" name="Google Shape;153;p25"/>
          <p:cNvPicPr preferRelativeResize="0"/>
          <p:nvPr/>
        </p:nvPicPr>
        <p:blipFill rotWithShape="1">
          <a:blip r:embed="rId4">
            <a:alphaModFix/>
          </a:blip>
          <a:srcRect b="0" l="60140" r="0" t="0"/>
          <a:stretch/>
        </p:blipFill>
        <p:spPr>
          <a:xfrm>
            <a:off x="100550" y="2992065"/>
            <a:ext cx="3027601" cy="1601609"/>
          </a:xfrm>
          <a:prstGeom prst="rect">
            <a:avLst/>
          </a:prstGeom>
          <a:noFill/>
          <a:ln>
            <a:noFill/>
          </a:ln>
        </p:spPr>
      </p:pic>
      <p:pic>
        <p:nvPicPr>
          <p:cNvPr id="154" name="Google Shape;154;p25"/>
          <p:cNvPicPr preferRelativeResize="0"/>
          <p:nvPr/>
        </p:nvPicPr>
        <p:blipFill rotWithShape="1">
          <a:blip r:embed="rId4">
            <a:alphaModFix/>
          </a:blip>
          <a:srcRect b="0" l="0" r="54605" t="0"/>
          <a:stretch/>
        </p:blipFill>
        <p:spPr>
          <a:xfrm>
            <a:off x="100550" y="1556900"/>
            <a:ext cx="3027601" cy="1435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5. Data Transmission</a:t>
            </a:r>
            <a:endParaRPr/>
          </a:p>
        </p:txBody>
      </p:sp>
      <p:pic>
        <p:nvPicPr>
          <p:cNvPr id="160" name="Google Shape;160;p26"/>
          <p:cNvPicPr preferRelativeResize="0"/>
          <p:nvPr/>
        </p:nvPicPr>
        <p:blipFill>
          <a:blip r:embed="rId3">
            <a:alphaModFix/>
          </a:blip>
          <a:stretch>
            <a:fillRect/>
          </a:stretch>
        </p:blipFill>
        <p:spPr>
          <a:xfrm>
            <a:off x="612500" y="1536725"/>
            <a:ext cx="2278018" cy="1657950"/>
          </a:xfrm>
          <a:prstGeom prst="rect">
            <a:avLst/>
          </a:prstGeom>
          <a:noFill/>
          <a:ln>
            <a:noFill/>
          </a:ln>
        </p:spPr>
      </p:pic>
      <p:pic>
        <p:nvPicPr>
          <p:cNvPr id="161" name="Google Shape;161;p26"/>
          <p:cNvPicPr preferRelativeResize="0"/>
          <p:nvPr/>
        </p:nvPicPr>
        <p:blipFill>
          <a:blip r:embed="rId4">
            <a:alphaModFix/>
          </a:blip>
          <a:stretch>
            <a:fillRect/>
          </a:stretch>
        </p:blipFill>
        <p:spPr>
          <a:xfrm>
            <a:off x="2890525" y="1536725"/>
            <a:ext cx="5827946" cy="1657950"/>
          </a:xfrm>
          <a:prstGeom prst="rect">
            <a:avLst/>
          </a:prstGeom>
          <a:noFill/>
          <a:ln>
            <a:noFill/>
          </a:ln>
        </p:spPr>
      </p:pic>
      <p:sp>
        <p:nvSpPr>
          <p:cNvPr id="162" name="Google Shape;162;p26"/>
          <p:cNvSpPr txBox="1"/>
          <p:nvPr/>
        </p:nvSpPr>
        <p:spPr>
          <a:xfrm>
            <a:off x="612500" y="3426075"/>
            <a:ext cx="69495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1"/>
                </a:solidFill>
              </a:rPr>
              <a:t>1. </a:t>
            </a:r>
            <a:r>
              <a:rPr lang="en" sz="1300">
                <a:solidFill>
                  <a:schemeClr val="dk1"/>
                </a:solidFill>
              </a:rPr>
              <a:t>Antennas are used for data recording and transmission and avionic functions.</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2. Allow information transmission to other systems and people on ground.</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3. Ground-to-ground, Ground-to-air, air-to-ground.</a:t>
            </a:r>
            <a:endParaRPr sz="13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6. Power System Management</a:t>
            </a:r>
            <a:endParaRPr/>
          </a:p>
        </p:txBody>
      </p:sp>
      <p:pic>
        <p:nvPicPr>
          <p:cNvPr id="168" name="Google Shape;168;p27"/>
          <p:cNvPicPr preferRelativeResize="0"/>
          <p:nvPr/>
        </p:nvPicPr>
        <p:blipFill>
          <a:blip r:embed="rId3">
            <a:alphaModFix/>
          </a:blip>
          <a:stretch>
            <a:fillRect/>
          </a:stretch>
        </p:blipFill>
        <p:spPr>
          <a:xfrm>
            <a:off x="387900" y="1369575"/>
            <a:ext cx="4167449" cy="1745650"/>
          </a:xfrm>
          <a:prstGeom prst="rect">
            <a:avLst/>
          </a:prstGeom>
          <a:noFill/>
          <a:ln>
            <a:noFill/>
          </a:ln>
        </p:spPr>
      </p:pic>
      <p:pic>
        <p:nvPicPr>
          <p:cNvPr id="169" name="Google Shape;169;p27"/>
          <p:cNvPicPr preferRelativeResize="0"/>
          <p:nvPr/>
        </p:nvPicPr>
        <p:blipFill>
          <a:blip r:embed="rId4">
            <a:alphaModFix/>
          </a:blip>
          <a:stretch>
            <a:fillRect/>
          </a:stretch>
        </p:blipFill>
        <p:spPr>
          <a:xfrm>
            <a:off x="4665025" y="3191431"/>
            <a:ext cx="4167449" cy="17032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UAV Companies in Malaysia</a:t>
            </a:r>
            <a:endParaRPr/>
          </a:p>
        </p:txBody>
      </p:sp>
      <p:sp>
        <p:nvSpPr>
          <p:cNvPr id="175" name="Google Shape;175;p28"/>
          <p:cNvSpPr txBox="1"/>
          <p:nvPr/>
        </p:nvSpPr>
        <p:spPr>
          <a:xfrm>
            <a:off x="387900" y="1673625"/>
            <a:ext cx="7386600" cy="269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rPr>
              <a:t>DEFTECH:</a:t>
            </a:r>
            <a:r>
              <a:rPr lang="en" sz="1800">
                <a:solidFill>
                  <a:schemeClr val="dk1"/>
                </a:solidFill>
                <a:uFill>
                  <a:noFill/>
                </a:uFill>
                <a:hlinkClick r:id="rId3">
                  <a:extLst>
                    <a:ext uri="{A12FA001-AC4F-418D-AE19-62706E023703}">
                      <ahyp:hlinkClr val="tx"/>
                    </a:ext>
                  </a:extLst>
                </a:hlinkClick>
              </a:rPr>
              <a:t> </a:t>
            </a:r>
            <a:r>
              <a:rPr lang="en" sz="1800" u="sng">
                <a:solidFill>
                  <a:schemeClr val="accent4"/>
                </a:solidFill>
                <a:hlinkClick r:id="rId4">
                  <a:extLst>
                    <a:ext uri="{A12FA001-AC4F-418D-AE19-62706E023703}">
                      <ahyp:hlinkClr val="tx"/>
                    </a:ext>
                  </a:extLst>
                </a:hlinkClick>
              </a:rPr>
              <a:t>https://www.deftechust.com/</a:t>
            </a:r>
            <a:endParaRPr sz="1800">
              <a:solidFill>
                <a:schemeClr val="accent4"/>
              </a:solidFill>
            </a:endParaRPr>
          </a:p>
          <a:p>
            <a:pPr indent="0" lvl="0" marL="0" rtl="0" algn="l">
              <a:lnSpc>
                <a:spcPct val="115000"/>
              </a:lnSpc>
              <a:spcBef>
                <a:spcPts val="0"/>
              </a:spcBef>
              <a:spcAft>
                <a:spcPts val="0"/>
              </a:spcAft>
              <a:buNone/>
            </a:pPr>
            <a:r>
              <a:rPr lang="en" sz="1800">
                <a:solidFill>
                  <a:schemeClr val="dk1"/>
                </a:solidFill>
              </a:rPr>
              <a:t>Malayisia UAV Developments Association:</a:t>
            </a:r>
            <a:r>
              <a:rPr lang="en" sz="1800">
                <a:solidFill>
                  <a:schemeClr val="dk2"/>
                </a:solidFill>
                <a:uFill>
                  <a:noFill/>
                </a:uFill>
                <a:hlinkClick r:id="rId5">
                  <a:extLst>
                    <a:ext uri="{A12FA001-AC4F-418D-AE19-62706E023703}">
                      <ahyp:hlinkClr val="tx"/>
                    </a:ext>
                  </a:extLst>
                </a:hlinkClick>
              </a:rPr>
              <a:t> </a:t>
            </a:r>
            <a:r>
              <a:rPr lang="en" sz="1800">
                <a:solidFill>
                  <a:schemeClr val="accent4"/>
                </a:solidFill>
                <a:uFill>
                  <a:noFill/>
                </a:uFill>
                <a:hlinkClick r:id="rId6">
                  <a:extLst>
                    <a:ext uri="{A12FA001-AC4F-418D-AE19-62706E023703}">
                      <ahyp:hlinkClr val="tx"/>
                    </a:ext>
                  </a:extLst>
                </a:hlinkClick>
              </a:rPr>
              <a:t>https://muda.org.my/</a:t>
            </a:r>
            <a:endParaRPr sz="1800">
              <a:solidFill>
                <a:schemeClr val="accent4"/>
              </a:solidFill>
            </a:endParaRPr>
          </a:p>
          <a:p>
            <a:pPr indent="0" lvl="0" marL="0" rtl="0" algn="l">
              <a:lnSpc>
                <a:spcPct val="115000"/>
              </a:lnSpc>
              <a:spcBef>
                <a:spcPts val="0"/>
              </a:spcBef>
              <a:spcAft>
                <a:spcPts val="0"/>
              </a:spcAft>
              <a:buNone/>
            </a:pPr>
            <a:r>
              <a:rPr lang="en" sz="1800">
                <a:solidFill>
                  <a:schemeClr val="dk1"/>
                </a:solidFill>
              </a:rPr>
              <a:t>Poladrone:</a:t>
            </a:r>
            <a:r>
              <a:rPr lang="en" sz="1800">
                <a:solidFill>
                  <a:schemeClr val="dk1"/>
                </a:solidFill>
                <a:uFill>
                  <a:noFill/>
                </a:uFill>
                <a:hlinkClick r:id="rId7">
                  <a:extLst>
                    <a:ext uri="{A12FA001-AC4F-418D-AE19-62706E023703}">
                      <ahyp:hlinkClr val="tx"/>
                    </a:ext>
                  </a:extLst>
                </a:hlinkClick>
              </a:rPr>
              <a:t> </a:t>
            </a:r>
            <a:r>
              <a:rPr lang="en" sz="1800" u="sng">
                <a:solidFill>
                  <a:schemeClr val="accent4"/>
                </a:solidFill>
                <a:hlinkClick r:id="rId8">
                  <a:extLst>
                    <a:ext uri="{A12FA001-AC4F-418D-AE19-62706E023703}">
                      <ahyp:hlinkClr val="tx"/>
                    </a:ext>
                  </a:extLst>
                </a:hlinkClick>
              </a:rPr>
              <a:t>https://poladrone.com/</a:t>
            </a:r>
            <a:endParaRPr sz="1800" u="sng">
              <a:solidFill>
                <a:schemeClr val="accent4"/>
              </a:solidFill>
            </a:endParaRPr>
          </a:p>
          <a:p>
            <a:pPr indent="0" lvl="0" marL="0" rtl="0" algn="l">
              <a:lnSpc>
                <a:spcPct val="115000"/>
              </a:lnSpc>
              <a:spcBef>
                <a:spcPts val="0"/>
              </a:spcBef>
              <a:spcAft>
                <a:spcPts val="0"/>
              </a:spcAft>
              <a:buNone/>
            </a:pPr>
            <a:r>
              <a:rPr lang="en" sz="1800">
                <a:solidFill>
                  <a:schemeClr val="dk1"/>
                </a:solidFill>
              </a:rPr>
              <a:t>Kambyan Network:</a:t>
            </a:r>
            <a:r>
              <a:rPr lang="en" sz="1800">
                <a:solidFill>
                  <a:schemeClr val="dk1"/>
                </a:solidFill>
                <a:uFill>
                  <a:noFill/>
                </a:uFill>
                <a:hlinkClick r:id="rId9">
                  <a:extLst>
                    <a:ext uri="{A12FA001-AC4F-418D-AE19-62706E023703}">
                      <ahyp:hlinkClr val="tx"/>
                    </a:ext>
                  </a:extLst>
                </a:hlinkClick>
              </a:rPr>
              <a:t> </a:t>
            </a:r>
            <a:r>
              <a:rPr lang="en" sz="1800" u="sng">
                <a:solidFill>
                  <a:schemeClr val="accent4"/>
                </a:solidFill>
                <a:hlinkClick r:id="rId10">
                  <a:extLst>
                    <a:ext uri="{A12FA001-AC4F-418D-AE19-62706E023703}">
                      <ahyp:hlinkClr val="tx"/>
                    </a:ext>
                  </a:extLst>
                </a:hlinkClick>
              </a:rPr>
              <a:t>https://www.kambyan.net/</a:t>
            </a:r>
            <a:r>
              <a:rPr lang="en" sz="1800">
                <a:solidFill>
                  <a:schemeClr val="accent4"/>
                </a:solidFill>
              </a:rPr>
              <a:t> </a:t>
            </a:r>
            <a:endParaRPr sz="1800" u="sng">
              <a:solidFill>
                <a:schemeClr val="accent4"/>
              </a:solidFill>
            </a:endParaRPr>
          </a:p>
          <a:p>
            <a:pPr indent="0" lvl="0" marL="0" rtl="0" algn="l">
              <a:lnSpc>
                <a:spcPct val="115000"/>
              </a:lnSpc>
              <a:spcBef>
                <a:spcPts val="0"/>
              </a:spcBef>
              <a:spcAft>
                <a:spcPts val="0"/>
              </a:spcAft>
              <a:buNone/>
            </a:pPr>
            <a:r>
              <a:rPr lang="en" sz="1800">
                <a:solidFill>
                  <a:schemeClr val="dk1"/>
                </a:solidFill>
              </a:rPr>
              <a:t>Vortex Edge Sdn Bhd:</a:t>
            </a:r>
            <a:r>
              <a:rPr lang="en" sz="1800">
                <a:solidFill>
                  <a:schemeClr val="dk1"/>
                </a:solidFill>
                <a:uFill>
                  <a:noFill/>
                </a:uFill>
                <a:hlinkClick r:id="rId11">
                  <a:extLst>
                    <a:ext uri="{A12FA001-AC4F-418D-AE19-62706E023703}">
                      <ahyp:hlinkClr val="tx"/>
                    </a:ext>
                  </a:extLst>
                </a:hlinkClick>
              </a:rPr>
              <a:t> </a:t>
            </a:r>
            <a:r>
              <a:rPr lang="en" sz="1800" u="sng">
                <a:solidFill>
                  <a:schemeClr val="accent4"/>
                </a:solidFill>
                <a:hlinkClick r:id="rId12">
                  <a:extLst>
                    <a:ext uri="{A12FA001-AC4F-418D-AE19-62706E023703}">
                      <ahyp:hlinkClr val="tx"/>
                    </a:ext>
                  </a:extLst>
                </a:hlinkClick>
              </a:rPr>
              <a:t>http://www.vortex-edge.com/uav-solutions/</a:t>
            </a:r>
            <a:endParaRPr sz="1800" u="sng">
              <a:solidFill>
                <a:schemeClr val="accent4"/>
              </a:solidFill>
            </a:endParaRPr>
          </a:p>
          <a:p>
            <a:pPr indent="0" lvl="0" marL="0" rtl="0" algn="l">
              <a:lnSpc>
                <a:spcPct val="115000"/>
              </a:lnSpc>
              <a:spcBef>
                <a:spcPts val="0"/>
              </a:spcBef>
              <a:spcAft>
                <a:spcPts val="0"/>
              </a:spcAft>
              <a:buNone/>
            </a:pPr>
            <a:r>
              <a:t/>
            </a:r>
            <a:endParaRPr sz="1800" u="sng">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t/>
            </a:r>
            <a:endParaRPr sz="1800" u="sng">
              <a:solidFill>
                <a:schemeClr val="dk1"/>
              </a:solidFill>
            </a:endParaRPr>
          </a:p>
        </p:txBody>
      </p:sp>
      <p:pic>
        <p:nvPicPr>
          <p:cNvPr id="176" name="Google Shape;176;p28"/>
          <p:cNvPicPr preferRelativeResize="0"/>
          <p:nvPr/>
        </p:nvPicPr>
        <p:blipFill rotWithShape="1">
          <a:blip r:embed="rId13">
            <a:alphaModFix/>
          </a:blip>
          <a:srcRect b="0" l="14221" r="15306" t="0"/>
          <a:stretch/>
        </p:blipFill>
        <p:spPr>
          <a:xfrm>
            <a:off x="157725" y="3481100"/>
            <a:ext cx="1980300" cy="619125"/>
          </a:xfrm>
          <a:prstGeom prst="rect">
            <a:avLst/>
          </a:prstGeom>
          <a:noFill/>
          <a:ln>
            <a:noFill/>
          </a:ln>
        </p:spPr>
      </p:pic>
      <p:pic>
        <p:nvPicPr>
          <p:cNvPr id="177" name="Google Shape;177;p28"/>
          <p:cNvPicPr preferRelativeResize="0"/>
          <p:nvPr/>
        </p:nvPicPr>
        <p:blipFill>
          <a:blip r:embed="rId14">
            <a:alphaModFix/>
          </a:blip>
          <a:stretch>
            <a:fillRect/>
          </a:stretch>
        </p:blipFill>
        <p:spPr>
          <a:xfrm>
            <a:off x="1397250" y="4277963"/>
            <a:ext cx="2047346" cy="557700"/>
          </a:xfrm>
          <a:prstGeom prst="rect">
            <a:avLst/>
          </a:prstGeom>
          <a:noFill/>
          <a:ln>
            <a:noFill/>
          </a:ln>
        </p:spPr>
      </p:pic>
      <p:pic>
        <p:nvPicPr>
          <p:cNvPr id="178" name="Google Shape;178;p28"/>
          <p:cNvPicPr preferRelativeResize="0"/>
          <p:nvPr/>
        </p:nvPicPr>
        <p:blipFill>
          <a:blip r:embed="rId15">
            <a:alphaModFix/>
          </a:blip>
          <a:stretch>
            <a:fillRect/>
          </a:stretch>
        </p:blipFill>
        <p:spPr>
          <a:xfrm>
            <a:off x="5264250" y="4232530"/>
            <a:ext cx="1980300" cy="648570"/>
          </a:xfrm>
          <a:prstGeom prst="rect">
            <a:avLst/>
          </a:prstGeom>
          <a:noFill/>
          <a:ln>
            <a:noFill/>
          </a:ln>
        </p:spPr>
      </p:pic>
      <p:pic>
        <p:nvPicPr>
          <p:cNvPr id="179" name="Google Shape;179;p28"/>
          <p:cNvPicPr preferRelativeResize="0"/>
          <p:nvPr/>
        </p:nvPicPr>
        <p:blipFill>
          <a:blip r:embed="rId16">
            <a:alphaModFix/>
          </a:blip>
          <a:stretch>
            <a:fillRect/>
          </a:stretch>
        </p:blipFill>
        <p:spPr>
          <a:xfrm>
            <a:off x="7012075" y="3448377"/>
            <a:ext cx="1980300" cy="684548"/>
          </a:xfrm>
          <a:prstGeom prst="rect">
            <a:avLst/>
          </a:prstGeom>
          <a:noFill/>
          <a:ln>
            <a:noFill/>
          </a:ln>
        </p:spPr>
      </p:pic>
      <p:pic>
        <p:nvPicPr>
          <p:cNvPr id="180" name="Google Shape;180;p28"/>
          <p:cNvPicPr preferRelativeResize="0"/>
          <p:nvPr/>
        </p:nvPicPr>
        <p:blipFill>
          <a:blip r:embed="rId17">
            <a:alphaModFix/>
          </a:blip>
          <a:stretch>
            <a:fillRect/>
          </a:stretch>
        </p:blipFill>
        <p:spPr>
          <a:xfrm>
            <a:off x="3041298" y="3511825"/>
            <a:ext cx="2222954" cy="557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History</a:t>
            </a:r>
            <a:endParaRPr/>
          </a:p>
        </p:txBody>
      </p:sp>
      <p:pic>
        <p:nvPicPr>
          <p:cNvPr id="70" name="Google Shape;70;p14"/>
          <p:cNvPicPr preferRelativeResize="0"/>
          <p:nvPr/>
        </p:nvPicPr>
        <p:blipFill>
          <a:blip r:embed="rId3">
            <a:alphaModFix/>
          </a:blip>
          <a:stretch>
            <a:fillRect/>
          </a:stretch>
        </p:blipFill>
        <p:spPr>
          <a:xfrm>
            <a:off x="5115276" y="239878"/>
            <a:ext cx="3684925" cy="4663725"/>
          </a:xfrm>
          <a:prstGeom prst="rect">
            <a:avLst/>
          </a:prstGeom>
          <a:noFill/>
          <a:ln>
            <a:noFill/>
          </a:ln>
        </p:spPr>
      </p:pic>
      <p:sp>
        <p:nvSpPr>
          <p:cNvPr id="71" name="Google Shape;71;p14"/>
          <p:cNvSpPr txBox="1"/>
          <p:nvPr/>
        </p:nvSpPr>
        <p:spPr>
          <a:xfrm>
            <a:off x="61325" y="1349425"/>
            <a:ext cx="5012100" cy="367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150">
                <a:solidFill>
                  <a:schemeClr val="dk1"/>
                </a:solidFill>
                <a:highlight>
                  <a:schemeClr val="lt1"/>
                </a:highlight>
                <a:latin typeface="Verdana"/>
                <a:ea typeface="Verdana"/>
                <a:cs typeface="Verdana"/>
                <a:sym typeface="Verdana"/>
              </a:rPr>
              <a:t>The Unmanned Aerial Vehicles have been around us for centuries. The idea of drones was first conceived for the use by Military during war. The first documented use of a Drone/ UAV is of 1849 when Austrians attacked the city of Venice using unmanned Air Balloons loaded with explosives. Then in 1915, they were used by British military to take aerial photographs of German movements in the are during Battle of Neuve Chapelle.</a:t>
            </a:r>
            <a:endParaRPr sz="1150">
              <a:solidFill>
                <a:schemeClr val="dk1"/>
              </a:solidFill>
              <a:highlight>
                <a:schemeClr val="lt1"/>
              </a:highlight>
              <a:latin typeface="Verdana"/>
              <a:ea typeface="Verdana"/>
              <a:cs typeface="Verdana"/>
              <a:sym typeface="Verdana"/>
            </a:endParaRPr>
          </a:p>
          <a:p>
            <a:pPr indent="0" lvl="0" marL="0" rtl="0" algn="just">
              <a:lnSpc>
                <a:spcPct val="115000"/>
              </a:lnSpc>
              <a:spcBef>
                <a:spcPts val="2000"/>
              </a:spcBef>
              <a:spcAft>
                <a:spcPts val="2000"/>
              </a:spcAft>
              <a:buNone/>
            </a:pPr>
            <a:r>
              <a:rPr lang="en" sz="1150">
                <a:solidFill>
                  <a:schemeClr val="dk1"/>
                </a:solidFill>
                <a:highlight>
                  <a:schemeClr val="lt1"/>
                </a:highlight>
                <a:latin typeface="Verdana"/>
                <a:ea typeface="Verdana"/>
                <a:cs typeface="Verdana"/>
                <a:sym typeface="Verdana"/>
              </a:rPr>
              <a:t>Later, United States came with ‘Kettering Bug’ in 1918 that was designed to drop bombs on targets. Then came Queen Bee and Curtiss N2C-2 in thirties, which were better than its predecessors. In 1941 during WW II, Reginald Denny from US made the first radio controlled aircraft called Radioplane OQ-2. It was the first drone to be mass produced ever. Further, in 1964, US created the Lightening Bug for secret surveillance during cold war. In 1973, Israel made a game changer entry in drone field with Mastiv UAV and IAA scout.</a:t>
            </a:r>
            <a:endParaRPr sz="1150">
              <a:solidFill>
                <a:schemeClr val="dk1"/>
              </a:solidFill>
              <a:highlight>
                <a:schemeClr val="lt1"/>
              </a:highlight>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System Architecture</a:t>
            </a:r>
            <a:endParaRPr/>
          </a:p>
        </p:txBody>
      </p:sp>
      <p:pic>
        <p:nvPicPr>
          <p:cNvPr id="77" name="Google Shape;77;p15"/>
          <p:cNvPicPr preferRelativeResize="0"/>
          <p:nvPr/>
        </p:nvPicPr>
        <p:blipFill>
          <a:blip r:embed="rId3">
            <a:alphaModFix/>
          </a:blip>
          <a:stretch>
            <a:fillRect/>
          </a:stretch>
        </p:blipFill>
        <p:spPr>
          <a:xfrm>
            <a:off x="1661524" y="1226425"/>
            <a:ext cx="5820974" cy="36945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System Architecture</a:t>
            </a:r>
            <a:endParaRPr/>
          </a:p>
        </p:txBody>
      </p:sp>
      <p:sp>
        <p:nvSpPr>
          <p:cNvPr id="83" name="Google Shape;83;p16"/>
          <p:cNvSpPr txBox="1"/>
          <p:nvPr/>
        </p:nvSpPr>
        <p:spPr>
          <a:xfrm>
            <a:off x="1121575" y="1176800"/>
            <a:ext cx="6773400" cy="3848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84" name="Google Shape;84;p16"/>
          <p:cNvPicPr preferRelativeResize="0"/>
          <p:nvPr/>
        </p:nvPicPr>
        <p:blipFill>
          <a:blip r:embed="rId3">
            <a:alphaModFix/>
          </a:blip>
          <a:stretch>
            <a:fillRect/>
          </a:stretch>
        </p:blipFill>
        <p:spPr>
          <a:xfrm>
            <a:off x="1260325" y="1220324"/>
            <a:ext cx="6065000" cy="37328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System Architecture</a:t>
            </a:r>
            <a:endParaRPr/>
          </a:p>
        </p:txBody>
      </p:sp>
      <p:pic>
        <p:nvPicPr>
          <p:cNvPr id="90" name="Google Shape;90;p17"/>
          <p:cNvPicPr preferRelativeResize="0"/>
          <p:nvPr/>
        </p:nvPicPr>
        <p:blipFill>
          <a:blip r:embed="rId3">
            <a:alphaModFix/>
          </a:blip>
          <a:stretch>
            <a:fillRect/>
          </a:stretch>
        </p:blipFill>
        <p:spPr>
          <a:xfrm>
            <a:off x="642088" y="1234751"/>
            <a:ext cx="7859826" cy="37408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Robotics Hardware Components</a:t>
            </a:r>
            <a:endParaRPr/>
          </a:p>
        </p:txBody>
      </p:sp>
      <p:sp>
        <p:nvSpPr>
          <p:cNvPr id="96" name="Google Shape;96;p1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Robot Design</a:t>
            </a:r>
            <a:endParaRPr/>
          </a:p>
          <a:p>
            <a:pPr indent="-342900" lvl="0" marL="457200" rtl="0" algn="l">
              <a:spcBef>
                <a:spcPts val="0"/>
              </a:spcBef>
              <a:spcAft>
                <a:spcPts val="0"/>
              </a:spcAft>
              <a:buSzPts val="1800"/>
              <a:buAutoNum type="arabicPeriod"/>
            </a:pPr>
            <a:r>
              <a:rPr lang="en"/>
              <a:t>Actuators &amp; Locomotions</a:t>
            </a:r>
            <a:endParaRPr/>
          </a:p>
          <a:p>
            <a:pPr indent="-342900" lvl="0" marL="457200" rtl="0" algn="l">
              <a:spcBef>
                <a:spcPts val="0"/>
              </a:spcBef>
              <a:spcAft>
                <a:spcPts val="0"/>
              </a:spcAft>
              <a:buSzPts val="1800"/>
              <a:buAutoNum type="arabicPeriod"/>
            </a:pPr>
            <a:r>
              <a:rPr lang="en"/>
              <a:t>Navigation &amp; Controller</a:t>
            </a:r>
            <a:endParaRPr/>
          </a:p>
          <a:p>
            <a:pPr indent="-342900" lvl="0" marL="457200" rtl="0" algn="l">
              <a:spcBef>
                <a:spcPts val="0"/>
              </a:spcBef>
              <a:spcAft>
                <a:spcPts val="0"/>
              </a:spcAft>
              <a:buSzPts val="1800"/>
              <a:buAutoNum type="arabicPeriod"/>
            </a:pPr>
            <a:r>
              <a:rPr lang="en"/>
              <a:t>Data Collection</a:t>
            </a:r>
            <a:endParaRPr/>
          </a:p>
          <a:p>
            <a:pPr indent="-342900" lvl="0" marL="457200" rtl="0" algn="l">
              <a:spcBef>
                <a:spcPts val="0"/>
              </a:spcBef>
              <a:spcAft>
                <a:spcPts val="0"/>
              </a:spcAft>
              <a:buSzPts val="1800"/>
              <a:buAutoNum type="arabicPeriod"/>
            </a:pPr>
            <a:r>
              <a:rPr lang="en"/>
              <a:t>Data Transmission</a:t>
            </a:r>
            <a:endParaRPr/>
          </a:p>
          <a:p>
            <a:pPr indent="-342900" lvl="0" marL="457200" rtl="0" algn="l">
              <a:spcBef>
                <a:spcPts val="0"/>
              </a:spcBef>
              <a:spcAft>
                <a:spcPts val="0"/>
              </a:spcAft>
              <a:buSzPts val="1800"/>
              <a:buAutoNum type="arabicPeriod"/>
            </a:pPr>
            <a:r>
              <a:rPr lang="en"/>
              <a:t>Power System Management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419100" lvl="0" marL="457200" rtl="0" algn="l">
              <a:spcBef>
                <a:spcPts val="0"/>
              </a:spcBef>
              <a:spcAft>
                <a:spcPts val="0"/>
              </a:spcAft>
              <a:buSzPts val="3000"/>
              <a:buAutoNum type="arabicPeriod"/>
            </a:pPr>
            <a:r>
              <a:rPr lang="en"/>
              <a:t>Robot Design</a:t>
            </a:r>
            <a:endParaRPr/>
          </a:p>
        </p:txBody>
      </p:sp>
      <p:pic>
        <p:nvPicPr>
          <p:cNvPr id="102" name="Google Shape;102;p19"/>
          <p:cNvPicPr preferRelativeResize="0"/>
          <p:nvPr/>
        </p:nvPicPr>
        <p:blipFill>
          <a:blip r:embed="rId3">
            <a:alphaModFix/>
          </a:blip>
          <a:stretch>
            <a:fillRect/>
          </a:stretch>
        </p:blipFill>
        <p:spPr>
          <a:xfrm>
            <a:off x="1435250" y="1261475"/>
            <a:ext cx="6273489" cy="3694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419100" lvl="0" marL="457200" rtl="0" algn="l">
              <a:spcBef>
                <a:spcPts val="0"/>
              </a:spcBef>
              <a:spcAft>
                <a:spcPts val="0"/>
              </a:spcAft>
              <a:buSzPts val="3000"/>
              <a:buAutoNum type="arabicPeriod"/>
            </a:pPr>
            <a:r>
              <a:rPr lang="en"/>
              <a:t>Robot Design</a:t>
            </a:r>
            <a:endParaRPr/>
          </a:p>
        </p:txBody>
      </p:sp>
      <p:pic>
        <p:nvPicPr>
          <p:cNvPr id="108" name="Google Shape;108;p20"/>
          <p:cNvPicPr preferRelativeResize="0"/>
          <p:nvPr/>
        </p:nvPicPr>
        <p:blipFill>
          <a:blip r:embed="rId3">
            <a:alphaModFix/>
          </a:blip>
          <a:stretch>
            <a:fillRect/>
          </a:stretch>
        </p:blipFill>
        <p:spPr>
          <a:xfrm>
            <a:off x="1512163" y="1296525"/>
            <a:ext cx="6119674" cy="3694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2. Actuators &amp; Locomotions</a:t>
            </a:r>
            <a:endParaRPr/>
          </a:p>
        </p:txBody>
      </p:sp>
      <p:sp>
        <p:nvSpPr>
          <p:cNvPr id="114" name="Google Shape;114;p21"/>
          <p:cNvSpPr txBox="1"/>
          <p:nvPr/>
        </p:nvSpPr>
        <p:spPr>
          <a:xfrm>
            <a:off x="1000350" y="3391050"/>
            <a:ext cx="7143300" cy="140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rPr>
              <a:t>1. Provide lift for the aircraft by spinning and creating an airflow, which results in a pressure difference between the top and bottom surfaces of the propeller.</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2. Propeller speeds are varied by changing the voltage supplied to the propeller’s motor.</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3. Drone propellers can be constructed with two, three, or four blades.</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4. Propellers with more blades provide greater lift due to more surface area moving through the air per rotation, but are more inefficient due to increased drag.</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5. Drone propeller blades are most commonly constructed from plastic or carbon fiber.</a:t>
            </a:r>
            <a:endParaRPr sz="1000">
              <a:solidFill>
                <a:schemeClr val="dk1"/>
              </a:solidFill>
            </a:endParaRPr>
          </a:p>
        </p:txBody>
      </p:sp>
      <p:pic>
        <p:nvPicPr>
          <p:cNvPr id="115" name="Google Shape;115;p21"/>
          <p:cNvPicPr preferRelativeResize="0"/>
          <p:nvPr/>
        </p:nvPicPr>
        <p:blipFill>
          <a:blip r:embed="rId3">
            <a:alphaModFix/>
          </a:blip>
          <a:stretch>
            <a:fillRect/>
          </a:stretch>
        </p:blipFill>
        <p:spPr>
          <a:xfrm>
            <a:off x="5310838" y="1357675"/>
            <a:ext cx="2303026" cy="1688650"/>
          </a:xfrm>
          <a:prstGeom prst="rect">
            <a:avLst/>
          </a:prstGeom>
          <a:noFill/>
          <a:ln>
            <a:noFill/>
          </a:ln>
        </p:spPr>
      </p:pic>
      <p:pic>
        <p:nvPicPr>
          <p:cNvPr id="116" name="Google Shape;116;p21"/>
          <p:cNvPicPr preferRelativeResize="0"/>
          <p:nvPr/>
        </p:nvPicPr>
        <p:blipFill>
          <a:blip r:embed="rId4">
            <a:alphaModFix/>
          </a:blip>
          <a:stretch>
            <a:fillRect/>
          </a:stretch>
        </p:blipFill>
        <p:spPr>
          <a:xfrm>
            <a:off x="1518713" y="1413150"/>
            <a:ext cx="2365380" cy="1577700"/>
          </a:xfrm>
          <a:prstGeom prst="rect">
            <a:avLst/>
          </a:prstGeom>
          <a:noFill/>
          <a:ln>
            <a:noFill/>
          </a:ln>
        </p:spPr>
      </p:pic>
      <p:sp>
        <p:nvSpPr>
          <p:cNvPr id="117" name="Google Shape;117;p21"/>
          <p:cNvSpPr txBox="1"/>
          <p:nvPr/>
        </p:nvSpPr>
        <p:spPr>
          <a:xfrm>
            <a:off x="2286222" y="2914650"/>
            <a:ext cx="11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Motors</a:t>
            </a:r>
            <a:endParaRPr>
              <a:solidFill>
                <a:schemeClr val="dk1"/>
              </a:solidFill>
              <a:latin typeface="Roboto"/>
              <a:ea typeface="Roboto"/>
              <a:cs typeface="Roboto"/>
              <a:sym typeface="Roboto"/>
            </a:endParaRPr>
          </a:p>
        </p:txBody>
      </p:sp>
      <p:sp>
        <p:nvSpPr>
          <p:cNvPr id="118" name="Google Shape;118;p21"/>
          <p:cNvSpPr txBox="1"/>
          <p:nvPr/>
        </p:nvSpPr>
        <p:spPr>
          <a:xfrm>
            <a:off x="5959363" y="2955800"/>
            <a:ext cx="16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Propellers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